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65" r:id="rId3"/>
    <p:sldId id="282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8" r:id="rId14"/>
    <p:sldId id="279" r:id="rId15"/>
    <p:sldId id="276" r:id="rId16"/>
    <p:sldId id="277" r:id="rId17"/>
    <p:sldId id="280" r:id="rId18"/>
    <p:sldId id="258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84474" autoAdjust="0"/>
  </p:normalViewPr>
  <p:slideViewPr>
    <p:cSldViewPr>
      <p:cViewPr varScale="1">
        <p:scale>
          <a:sx n="62" d="100"/>
          <a:sy n="62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DD676-C4E5-4536-B82E-4EA4946BD891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06A5-452A-4E7D-B396-4F2A4690CB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06A5-452A-4E7D-B396-4F2A4690CBD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06A5-452A-4E7D-B396-4F2A4690CB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06A5-452A-4E7D-B396-4F2A4690CBD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06A5-452A-4E7D-B396-4F2A4690CB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06A5-452A-4E7D-B396-4F2A4690CB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E06A5-452A-4E7D-B396-4F2A4690CBD1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2">
                <a:lumMod val="25000"/>
              </a:schemeClr>
            </a:gs>
            <a:gs pos="81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EB2C2B-7952-40D5-A430-C57BBA75E384}" type="datetimeFigureOut">
              <a:rPr lang="ru-RU" smtClean="0"/>
              <a:pPr/>
              <a:t>03.05.2013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8AA84F-4F52-4CDE-B366-F84BE38715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5857884" cy="457203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преподавателя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создании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рабочей программы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учебной дисциплины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Пользователь\Мои документы\Мои рисунки\учени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4071934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853906"/>
            <a:ext cx="2214546" cy="3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571736" y="214290"/>
            <a:ext cx="6072198" cy="1571636"/>
          </a:xfrm>
          <a:prstGeom prst="wedgeRoundRectCallout">
            <a:avLst>
              <a:gd name="adj1" fmla="val 37531"/>
              <a:gd name="adj2" fmla="val 21989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единицы, связанные с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«УМЕТЬ»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должны быть отражены в названии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практических, лабораторных работ или в тематике внеаудиторной самостоятельной работы.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 rot="10800000" flipV="1">
            <a:off x="285720" y="2285992"/>
            <a:ext cx="678657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освоения дисциплины обучающийся должен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производить расчет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растяжение и сжатие, на срез и смятие,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кручение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изгиб;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выбирать детали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узлы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анализа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свойств и конкретного  применения.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6786610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929198"/>
            <a:ext cx="6786610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214546" y="1785926"/>
            <a:ext cx="301877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 Р И М Е Р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1500174"/>
            <a:ext cx="6143636" cy="1571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</a:t>
            </a:r>
            <a:r>
              <a:rPr kumimoji="0" lang="ru-RU" sz="3200" b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ормулировка</a:t>
            </a: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тем практической, лабораторной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или</a:t>
            </a: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самостоятельной работы </a:t>
            </a:r>
          </a:p>
        </p:txBody>
      </p:sp>
      <p:pic>
        <p:nvPicPr>
          <p:cNvPr id="13" name="Picture 6" descr="C:\Documents and Settings\Пользователь\Мои документы\Мои рисунки\ученик.bmp"/>
          <p:cNvPicPr>
            <a:picLocks noChangeAspect="1" noChangeArrowheads="1"/>
          </p:cNvPicPr>
          <p:nvPr/>
        </p:nvPicPr>
        <p:blipFill>
          <a:blip r:embed="rId2"/>
          <a:srcRect l="30078" t="19062" r="32422" b="5000"/>
          <a:stretch>
            <a:fillRect/>
          </a:stretch>
        </p:blipFill>
        <p:spPr bwMode="auto">
          <a:xfrm>
            <a:off x="6072198" y="2285992"/>
            <a:ext cx="3071802" cy="4572008"/>
          </a:xfrm>
          <a:prstGeom prst="rect">
            <a:avLst/>
          </a:prstGeom>
          <a:noFill/>
        </p:spPr>
      </p:pic>
      <p:sp>
        <p:nvSpPr>
          <p:cNvPr id="7" name="Пятно 1 6"/>
          <p:cNvSpPr/>
          <p:nvPr/>
        </p:nvSpPr>
        <p:spPr>
          <a:xfrm rot="339913">
            <a:off x="3473008" y="70185"/>
            <a:ext cx="5894657" cy="2630785"/>
          </a:xfrm>
          <a:prstGeom prst="irregularSeal1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ТРУДНОСТЬ 3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85720" y="3500438"/>
            <a:ext cx="5786478" cy="2714644"/>
          </a:xfrm>
          <a:prstGeom prst="cloudCallout">
            <a:avLst>
              <a:gd name="adj1" fmla="val 72507"/>
              <a:gd name="adj2" fmla="val -66349"/>
            </a:avLst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слова надо применять?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853906"/>
            <a:ext cx="2214546" cy="3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7158" y="214290"/>
            <a:ext cx="8786842" cy="3143272"/>
          </a:xfrm>
          <a:prstGeom prst="wedgeRoundRectCallout">
            <a:avLst>
              <a:gd name="adj1" fmla="val 36042"/>
              <a:gd name="adj2" fmla="val 85136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>
            <a:scene3d>
              <a:camera prst="orthographicFront"/>
              <a:lightRig rig="threePt" dir="t"/>
            </a:scene3d>
            <a:flatTx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отглаголенных существительных для формулировки практических и лабораторных работ: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выбор, выполнение расчетов, дифференцирование, заключение, заполнение, изменение, измерение, изображение, изучение, интегрирование, интерпретирование, использование, контролирование, конструирование,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моделирование, нахождение, объяснение, определение, описание, отбор, оценивание, подбор, подтверждение, планирование, проектирование, противопоставление, представление, распознание, решение, составление, сопоставление, сочинение, сравнение, суммирование.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214282" y="3429000"/>
            <a:ext cx="6357982" cy="3214686"/>
          </a:xfrm>
          <a:prstGeom prst="wedgeEllipseCallout">
            <a:avLst>
              <a:gd name="adj1" fmla="val 65458"/>
              <a:gd name="adj2" fmla="val 1081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Правило формулировки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Названия практических, лабораторных и самостоятельных работ начинается с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отглаголенного существительного.  Формулировка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практических, лабораторных и самостоятельных работ должна быть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едином стиле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 есть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одном наклонении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53245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72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планировании самостоятельной внеаудиторной работы обучающимся могут быть рекомендованы следующие виды заданий: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72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овладения знаниями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текста (учебника, первоисточника, дополнительной литературы);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плана текста; графическое изображение структуры текста; конспектирование текста, ознакомление с нормативными документами и др.;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572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закрепления и систематизации знаний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таблиц для систематизации учебного материала; изучение нормативных материалов; ответы на контрольные вопросы;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сообщений к выступлению на семинаре, конференции; подготовка рефератов, докладов и др.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57213" algn="l"/>
              </a:tabLs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формирования умений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задач и упражнений по образцу; выполнение чертежей, схем; выполнение расчётно-графических работ; подготовка к деловым играм; проектирование и моделирование; упражнения на тренажёре; упражнения спортивно-оздоровительного характера; рефлексивный анализ профессиональных умений с использованием аудио- и видеотехники и др.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5721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Формулировка тем самостоятельной работы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тоже начинается с отглаголенных существительных.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853906"/>
            <a:ext cx="2214546" cy="3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42910" y="642918"/>
            <a:ext cx="7429552" cy="2714644"/>
          </a:xfrm>
          <a:prstGeom prst="wedgeRoundRectCallout">
            <a:avLst>
              <a:gd name="adj1" fmla="val 46371"/>
              <a:gd name="adj2" fmla="val 93084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>
            <a:scene3d>
              <a:camera prst="orthographicFront"/>
              <a:lightRig rig="threePt" dir="t"/>
            </a:scene3d>
            <a:flatTx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главное!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содержании программы должна прослеживаться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логика отбора и структурирования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учебного  материала, направленная на достижение конкретных образовательных целей. В практических занятиях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проектируются действия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для достижения результата.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85720" y="3857628"/>
            <a:ext cx="4857784" cy="2357454"/>
          </a:xfrm>
          <a:prstGeom prst="wedgeEllipseCallout">
            <a:avLst>
              <a:gd name="adj1" fmla="val 98618"/>
              <a:gd name="adj2" fmla="val 143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этом Вам поможет опыт.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всему учитель!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Юлий Цезарь!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1785926"/>
            <a:ext cx="6143636" cy="1714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endParaRPr lang="ru-RU" sz="3200" b="1" dirty="0" smtClean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kumimoji="0" lang="ru-RU" sz="3200" b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формление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раздела 3.2  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Информационное обеспечение обучения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9" name="Picture 2" descr="C:\Documents and Settings\Пользователь\Мои документы\Мои рисунки\учени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7" y="2285992"/>
            <a:ext cx="3000364" cy="4572008"/>
          </a:xfrm>
          <a:prstGeom prst="rect">
            <a:avLst/>
          </a:prstGeom>
          <a:noFill/>
        </p:spPr>
      </p:pic>
      <p:sp>
        <p:nvSpPr>
          <p:cNvPr id="6" name="Пятно 1 5"/>
          <p:cNvSpPr/>
          <p:nvPr/>
        </p:nvSpPr>
        <p:spPr>
          <a:xfrm rot="339913">
            <a:off x="3473008" y="70185"/>
            <a:ext cx="5894657" cy="2630785"/>
          </a:xfrm>
          <a:prstGeom prst="irregularSeal1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ТРУДНОСТЬ 4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14282" y="3286124"/>
            <a:ext cx="5715008" cy="3286148"/>
          </a:xfrm>
          <a:prstGeom prst="cloudCallout">
            <a:avLst>
              <a:gd name="adj1" fmla="val 70091"/>
              <a:gd name="adj2" fmla="val -65968"/>
            </a:avLst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правильно составить и записать перечень литературы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853906"/>
            <a:ext cx="2214546" cy="3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7158" y="0"/>
            <a:ext cx="8215370" cy="3857628"/>
          </a:xfrm>
          <a:prstGeom prst="wedgeRoundRectCallout">
            <a:avLst>
              <a:gd name="adj1" fmla="val 43538"/>
              <a:gd name="adj2" fmla="val 66468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список основных источников  включаются: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учебники и учебные пособия, которые  должны строго соответствовать содержанию стандарта СПО, т.е. учебники для техникумов. Год издания учебников не должен превышать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выпуска  более 5 лет, или имеющиеся в библиотеке политехникума в достаточном количестве экземпляров  не старше 10 лет.  Достаточно  привести в списке один, два основных источника.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список дополнительных источников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включаются: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«не очень новые», но пригодные для обучения «сегодняшних» студентов учебники и учебные пособия;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учебная или научная литература для углубленного изучения отдельных разделов данной дисциплины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57158" y="4429132"/>
            <a:ext cx="6358014" cy="2214578"/>
          </a:xfrm>
          <a:prstGeom prst="wedgeEllipseCallout">
            <a:avLst>
              <a:gd name="adj1" fmla="val 63276"/>
              <a:gd name="adj2" fmla="val -7218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составлении списка учебной литературы к рабочей программе необходимо руководствоваться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рекомендациями Федерального агентства по образованию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500174"/>
            <a:ext cx="6143636" cy="21431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Составление раздела 4, 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колонка «Формы и методы контроля и оценки результатов обучения»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6" name="Picture 2" descr="C:\Documents and Settings\Пользователь\Мои документы\Мои рисунки\девочка.bmp"/>
          <p:cNvPicPr>
            <a:picLocks noChangeAspect="1" noChangeArrowheads="1"/>
          </p:cNvPicPr>
          <p:nvPr/>
        </p:nvPicPr>
        <p:blipFill>
          <a:blip r:embed="rId2"/>
          <a:srcRect l="31256" t="17782" r="31256" b="11189"/>
          <a:stretch>
            <a:fillRect/>
          </a:stretch>
        </p:blipFill>
        <p:spPr bwMode="auto">
          <a:xfrm>
            <a:off x="6143636" y="2285992"/>
            <a:ext cx="3000364" cy="4572008"/>
          </a:xfrm>
          <a:prstGeom prst="rect">
            <a:avLst/>
          </a:prstGeom>
          <a:noFill/>
        </p:spPr>
      </p:pic>
      <p:sp>
        <p:nvSpPr>
          <p:cNvPr id="9" name="Пятно 1 8"/>
          <p:cNvSpPr/>
          <p:nvPr/>
        </p:nvSpPr>
        <p:spPr>
          <a:xfrm rot="339913">
            <a:off x="3473008" y="70185"/>
            <a:ext cx="5894657" cy="2630785"/>
          </a:xfrm>
          <a:prstGeom prst="irregularSeal1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ТРУДНОСТЬ 5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14282" y="3500438"/>
            <a:ext cx="5929354" cy="3143272"/>
          </a:xfrm>
          <a:prstGeom prst="cloudCallout">
            <a:avLst>
              <a:gd name="adj1" fmla="val 75491"/>
              <a:gd name="adj2" fmla="val -82635"/>
            </a:avLst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формы и методы контроля, какие оценки результатов применять?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853906"/>
            <a:ext cx="2285984" cy="3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85720" y="428604"/>
            <a:ext cx="8215370" cy="1785950"/>
          </a:xfrm>
          <a:prstGeom prst="wedgeRoundRectCallout">
            <a:avLst>
              <a:gd name="adj1" fmla="val 42775"/>
              <a:gd name="adj2" fmla="val 17743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Формы, методы и оценки контроля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Устный опрос, письменный контроль, диктант, зачет, самостоятельная работа, контрольная работа, практическая работа, лабораторная работа, расчетно-графическая работа, тест, кроссворд, ребус, викторина и  др.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14282" y="2714620"/>
            <a:ext cx="6500826" cy="3786214"/>
          </a:xfrm>
          <a:prstGeom prst="wedgeEllipseCallout">
            <a:avLst>
              <a:gd name="adj1" fmla="val 61954"/>
              <a:gd name="adj2" fmla="val 20670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Формы, методы и оценки контроля должны находиться в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логической связи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содержанием дисциплины и соответствовать требованиям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уровню освоения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учебного материала.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ПОМНИТЬ!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контроля связаны с контрольно- измерительными  средствами и контрольно-оценочными материалами!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3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Сделал дело, отдыхай смело!</a:t>
            </a:r>
            <a:r>
              <a:rPr lang="ru-RU" sz="60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60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Program Files\Microsoft Office\CLIPART\PUB60COR\J023055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8572560" cy="455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Documents and Settings\Пользователь\Мои документы\Мои рисунки\девочка 2.bmp"/>
          <p:cNvPicPr>
            <a:picLocks noChangeAspect="1" noChangeArrowheads="1"/>
          </p:cNvPicPr>
          <p:nvPr/>
        </p:nvPicPr>
        <p:blipFill>
          <a:blip r:embed="rId3"/>
          <a:srcRect l="30664" t="16250" r="30664" b="7812"/>
          <a:stretch>
            <a:fillRect/>
          </a:stretch>
        </p:blipFill>
        <p:spPr bwMode="auto">
          <a:xfrm>
            <a:off x="6143636" y="2571744"/>
            <a:ext cx="3000364" cy="4286256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71638" y="214290"/>
            <a:ext cx="7072362" cy="200024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781300" indent="-542925" algn="r"/>
            <a:r>
              <a:rPr lang="ru-RU" sz="2800" i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Человек, который первым пробивает стену, всегда набивает больше всего                                         шишек.             </a:t>
            </a:r>
            <a:br>
              <a:rPr lang="ru-RU" sz="2800" i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Народная мудрость</a:t>
            </a:r>
            <a:endParaRPr lang="ru-RU" sz="2400" i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1538" y="1857364"/>
            <a:ext cx="5186370" cy="135732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500306"/>
            <a:ext cx="6143636" cy="1357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1" algn="ctr">
              <a:spcBef>
                <a:spcPct val="0"/>
              </a:spcBef>
            </a:pPr>
            <a:r>
              <a:rPr kumimoji="0" lang="ru-RU" sz="53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92075" lvl="1">
              <a:lnSpc>
                <a:spcPct val="110000"/>
              </a:lnSpc>
              <a:spcBef>
                <a:spcPct val="0"/>
              </a:spcBef>
            </a:pPr>
            <a:r>
              <a:rPr kumimoji="0" lang="ru-RU" sz="128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Составить </a:t>
            </a:r>
            <a:r>
              <a:rPr kumimoji="0" lang="ru-RU" sz="12800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рабочую программу </a:t>
            </a:r>
            <a:r>
              <a:rPr lang="ru-RU" sz="128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учебной дисциплины!</a:t>
            </a:r>
            <a:endParaRPr kumimoji="0" lang="ru-RU" sz="1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214282" y="3786190"/>
            <a:ext cx="6072230" cy="2786058"/>
          </a:xfrm>
          <a:prstGeom prst="cloudCallout">
            <a:avLst>
              <a:gd name="adj1" fmla="val 57996"/>
              <a:gd name="adj2" fmla="val -46525"/>
            </a:avLst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Рабочая программа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это нормативный документ, определяющий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содержание, объем, порядок изучения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учебной дисциплины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основывающийся на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программе.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но 2 16"/>
          <p:cNvSpPr/>
          <p:nvPr/>
        </p:nvSpPr>
        <p:spPr>
          <a:xfrm>
            <a:off x="-214346" y="0"/>
            <a:ext cx="5715008" cy="2896978"/>
          </a:xfrm>
          <a:prstGeom prst="irregularSeal2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853906"/>
            <a:ext cx="2214546" cy="3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42910" y="642918"/>
            <a:ext cx="7000924" cy="1643074"/>
          </a:xfrm>
          <a:prstGeom prst="wedgeRoundRectCallout">
            <a:avLst>
              <a:gd name="adj1" fmla="val 55115"/>
              <a:gd name="adj2" fmla="val 157314"/>
              <a:gd name="adj3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3651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рабочей программы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планирование, организация и управление учебным процессом по определенной  дисциплине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57158" y="2643182"/>
            <a:ext cx="6357982" cy="4000504"/>
          </a:xfrm>
          <a:prstGeom prst="wedgeEllipseCallout">
            <a:avLst>
              <a:gd name="adj1" fmla="val 60541"/>
              <a:gd name="adj2" fmla="val 21865"/>
            </a:avLst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indent="3556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рабочей программы: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практическая  реализация компонентов государственного образовательного стандарта при изучении дисциплины;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раскрытие структуры и содержания учебного материала;</a:t>
            </a:r>
          </a:p>
          <a:p>
            <a:pPr lvl="0" indent="355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объема часов.</a:t>
            </a:r>
          </a:p>
          <a:p>
            <a:pPr lvl="0" indent="355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8293" y="4143380"/>
            <a:ext cx="2065707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57224" y="857232"/>
            <a:ext cx="6929486" cy="928694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2214554"/>
            <a:ext cx="6929486" cy="3286148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2" descr="C:\Documents and Settings\Пользователь\Мои документы\Мои рисунки\мальчик.bmp"/>
          <p:cNvPicPr>
            <a:picLocks noChangeAspect="1" noChangeArrowheads="1"/>
          </p:cNvPicPr>
          <p:nvPr/>
        </p:nvPicPr>
        <p:blipFill>
          <a:blip r:embed="rId3"/>
          <a:srcRect l="34207" t="21712" r="35412" b="14687"/>
          <a:stretch>
            <a:fillRect/>
          </a:stretch>
        </p:blipFill>
        <p:spPr bwMode="auto">
          <a:xfrm>
            <a:off x="0" y="2928934"/>
            <a:ext cx="3000364" cy="3929066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0" y="1571612"/>
            <a:ext cx="6143636" cy="1357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t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Отсутствие </a:t>
            </a:r>
            <a:r>
              <a:rPr lang="ru-RU" sz="3400" b="1" dirty="0" err="1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34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римерной</a:t>
            </a:r>
            <a:r>
              <a:rPr kumimoji="0" lang="ru-RU" sz="3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по дисциплине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ятно 1 12"/>
          <p:cNvSpPr/>
          <p:nvPr/>
        </p:nvSpPr>
        <p:spPr>
          <a:xfrm rot="448128">
            <a:off x="3670849" y="62745"/>
            <a:ext cx="5557253" cy="2984837"/>
          </a:xfrm>
          <a:prstGeom prst="irregularSeal1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ТРУДНОСТЬ 1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214678" y="2928934"/>
            <a:ext cx="5143536" cy="1714512"/>
          </a:xfrm>
          <a:prstGeom prst="cloudCallout">
            <a:avLst>
              <a:gd name="adj1" fmla="val -75029"/>
              <a:gd name="adj2" fmla="val -15815"/>
            </a:avLst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чего начать???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786050" y="5143512"/>
            <a:ext cx="4214842" cy="1428760"/>
          </a:xfrm>
          <a:prstGeom prst="wedgeRoundRectCallout">
            <a:avLst>
              <a:gd name="adj1" fmla="val 74856"/>
              <a:gd name="adj2" fmla="val -85254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Т А Н Д А Р Т!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Пользователь\Мои документы\Мои рисунки\мальчик3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6625" t="30557" r="35638" b="6454"/>
          <a:stretch>
            <a:fillRect/>
          </a:stretch>
        </p:blipFill>
        <p:spPr bwMode="auto">
          <a:xfrm>
            <a:off x="0" y="1000108"/>
            <a:ext cx="3188788" cy="452596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853906"/>
            <a:ext cx="2285984" cy="3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вальная выноска 12"/>
          <p:cNvSpPr/>
          <p:nvPr/>
        </p:nvSpPr>
        <p:spPr>
          <a:xfrm>
            <a:off x="642910" y="4786322"/>
            <a:ext cx="5715040" cy="1857388"/>
          </a:xfrm>
          <a:prstGeom prst="wedgeEllipseCallout">
            <a:avLst>
              <a:gd name="adj1" fmla="val 71378"/>
              <a:gd name="adj2" fmla="val -17001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включают: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«ЗНАНИЕ»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понимание)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УМЕНИЕ»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 как действовать)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214514" y="214290"/>
            <a:ext cx="6929486" cy="1714512"/>
          </a:xfrm>
          <a:prstGeom prst="cloudCallout">
            <a:avLst>
              <a:gd name="adj1" fmla="val -64139"/>
              <a:gd name="adj2" fmla="val 34275"/>
            </a:avLst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Открываем стандарт. Компетенции, компетенции, ПК, ОК, 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ГДЕ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928926" y="2000240"/>
            <a:ext cx="6000792" cy="1714512"/>
          </a:xfrm>
          <a:prstGeom prst="wedgeRoundRectCallout">
            <a:avLst>
              <a:gd name="adj1" fmla="val 30459"/>
              <a:gd name="adj2" fmla="val 9114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способность применять знания, умения и личностные качества для успешной деятельности в определенной области.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853906"/>
            <a:ext cx="2214546" cy="3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85720" y="214290"/>
            <a:ext cx="6929486" cy="3714776"/>
          </a:xfrm>
          <a:prstGeom prst="wedgeRoundRectCallout">
            <a:avLst>
              <a:gd name="adj1" fmla="val 60435"/>
              <a:gd name="adj2" fmla="val 63440"/>
              <a:gd name="adj3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Рабочая программа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 инструмент,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позволяет преподавателю по разному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структурировать с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одержание учебников,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отбирать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распределять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различными  способами учебный материал 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изучения. Есть возможность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самореализации и творческого подхода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преподаванию дисциплины.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000100" y="4214818"/>
            <a:ext cx="4857784" cy="2143140"/>
          </a:xfrm>
          <a:prstGeom prst="wedgeEllipseCallout">
            <a:avLst>
              <a:gd name="adj1" fmla="val 83704"/>
              <a:gd name="adj2" fmla="val 51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Держать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ориентир на </a:t>
            </a:r>
            <a:r>
              <a:rPr lang="ru-RU" sz="24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ЗНАНИЯ и УМЕНИЯ!</a:t>
            </a:r>
            <a:endParaRPr lang="ru-RU" sz="2400" b="1" dirty="0">
              <a:ln w="5080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1928802"/>
            <a:ext cx="6143636" cy="142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Использование существующих программ в ФГОС третьего поколения</a:t>
            </a:r>
            <a:endParaRPr kumimoji="0" lang="ru-RU" sz="34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4" descr="C:\Documents and Settings\Пользователь\Мои документы\Мои рисунки\мальчик2.bmp"/>
          <p:cNvPicPr>
            <a:picLocks noChangeAspect="1" noChangeArrowheads="1"/>
          </p:cNvPicPr>
          <p:nvPr/>
        </p:nvPicPr>
        <p:blipFill>
          <a:blip r:embed="rId2"/>
          <a:srcRect l="36223" t="41288" r="34984" b="4374"/>
          <a:stretch>
            <a:fillRect/>
          </a:stretch>
        </p:blipFill>
        <p:spPr bwMode="auto">
          <a:xfrm>
            <a:off x="6143636" y="2285992"/>
            <a:ext cx="3000364" cy="4572008"/>
          </a:xfrm>
          <a:prstGeom prst="rect">
            <a:avLst/>
          </a:prstGeom>
          <a:noFill/>
        </p:spPr>
      </p:pic>
      <p:sp>
        <p:nvSpPr>
          <p:cNvPr id="6" name="Пятно 1 5"/>
          <p:cNvSpPr/>
          <p:nvPr/>
        </p:nvSpPr>
        <p:spPr>
          <a:xfrm rot="339913">
            <a:off x="3473008" y="70185"/>
            <a:ext cx="5894657" cy="2630785"/>
          </a:xfrm>
          <a:prstGeom prst="irregularSeal1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ТРУДНОСТЬ 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14282" y="3286124"/>
            <a:ext cx="5786478" cy="3357562"/>
          </a:xfrm>
          <a:prstGeom prst="cloudCallout">
            <a:avLst>
              <a:gd name="adj1" fmla="val 77472"/>
              <a:gd name="adj2" fmla="val -66254"/>
            </a:avLst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из старого получить новое? Как переработать и адаптировать???  </a:t>
            </a:r>
          </a:p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853906"/>
            <a:ext cx="2214546" cy="300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42910" y="214290"/>
            <a:ext cx="8143900" cy="2500330"/>
          </a:xfrm>
          <a:prstGeom prst="wedgeRoundRectCallout">
            <a:avLst>
              <a:gd name="adj1" fmla="val 38837"/>
              <a:gd name="adj2" fmla="val 120240"/>
              <a:gd name="adj3" fmla="val 1666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рабочей программы начинается с заполнения паспорта. Тут особых  трудностей не встретишь.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Трудность возникает при составлении раздела </a:t>
            </a:r>
            <a:r>
              <a:rPr lang="ru-RU" sz="2000" b="1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2.2. «Тематический план и содержание учебной дисциплины». </a:t>
            </a:r>
            <a:r>
              <a:rPr lang="ru-RU" sz="2000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</a:t>
            </a:r>
            <a:r>
              <a:rPr lang="ru-RU" sz="2000" b="1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</a:t>
            </a:r>
            <a:r>
              <a:rPr lang="ru-RU" sz="2000" b="1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учтены  все дидактические единицы требований государственных стандартов, «</a:t>
            </a:r>
            <a:r>
              <a:rPr lang="ru-RU" sz="2000" b="1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ЗНАТЬ» </a:t>
            </a:r>
            <a:r>
              <a:rPr lang="ru-RU" sz="2000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rgbClr val="2F2F2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«УМЕТЬ».</a:t>
            </a:r>
            <a:endParaRPr lang="ru-RU" sz="2000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28596" y="3429000"/>
            <a:ext cx="6072198" cy="2571768"/>
          </a:xfrm>
          <a:prstGeom prst="wedgeRoundRectCallout">
            <a:avLst>
              <a:gd name="adj1" fmla="val 67667"/>
              <a:gd name="adj2" fmla="val 28163"/>
              <a:gd name="adj3" fmla="val 166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Необходимо постоянно держать во внимании требования ФГОС к умениям, знаниям и практическому опыту выпускника.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единицы, связанные с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«ЗНАТЬ»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 отражаться в  графах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Наименование разделов и тем»,  «Содержание» или в «Тематика внеаудиторной самостоятельной работы».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 Р И М Е Р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785794"/>
            <a:ext cx="8215370" cy="2523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освоения дисциплины обучающийся должен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понятия и аксиомы теоретической механики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законы равновесия и перемещения тел;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методики выполнения основных расчетов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теоретической механике, сопротивлению материалов и деталей машин;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 проектирования деталей и сборочных единиц;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 конструирования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t="7407" r="29402"/>
          <a:stretch>
            <a:fillRect/>
          </a:stretch>
        </p:blipFill>
        <p:spPr bwMode="auto">
          <a:xfrm>
            <a:off x="285720" y="3000372"/>
            <a:ext cx="821537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29428" t="68965"/>
          <a:stretch>
            <a:fillRect/>
          </a:stretch>
        </p:blipFill>
        <p:spPr bwMode="auto">
          <a:xfrm>
            <a:off x="285720" y="4357694"/>
            <a:ext cx="8286808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357826"/>
            <a:ext cx="8358246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1651</TotalTime>
  <Words>957</Words>
  <Application>Microsoft Office PowerPoint</Application>
  <PresentationFormat>Экран (4:3)</PresentationFormat>
  <Paragraphs>85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      Трудности преподавателя в создании рабочей программы учебной дисциплины </vt:lpstr>
      <vt:lpstr>Человек, который первым пробивает стену, всегда набивает больше всего                                         шишек.              Народная мудрость</vt:lpstr>
      <vt:lpstr>Слайд 3</vt:lpstr>
      <vt:lpstr>Слайд 4</vt:lpstr>
      <vt:lpstr>Слайд 5</vt:lpstr>
      <vt:lpstr>Слайд 6</vt:lpstr>
      <vt:lpstr>Слайд 7</vt:lpstr>
      <vt:lpstr>Слайд 8</vt:lpstr>
      <vt:lpstr>П Р И М Е Р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Сделал дело, отдыхай смело! Спасибо за внимание!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192</cp:revision>
  <dcterms:created xsi:type="dcterms:W3CDTF">2013-04-22T13:22:35Z</dcterms:created>
  <dcterms:modified xsi:type="dcterms:W3CDTF">2013-05-03T10:16:22Z</dcterms:modified>
</cp:coreProperties>
</file>